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1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7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9"/>
  </p:notesMasterIdLst>
  <p:sldIdLst>
    <p:sldId id="257" r:id="rId2"/>
    <p:sldId id="267" r:id="rId3"/>
    <p:sldId id="263" r:id="rId4"/>
    <p:sldId id="264" r:id="rId5"/>
    <p:sldId id="269" r:id="rId6"/>
    <p:sldId id="270" r:id="rId7"/>
    <p:sldId id="261" r:id="rId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33CC"/>
    <a:srgbClr val="6600FF"/>
    <a:srgbClr val="66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5628" autoAdjust="0"/>
    <p:restoredTop sz="94643"/>
  </p:normalViewPr>
  <p:slideViewPr>
    <p:cSldViewPr snapToGrid="0">
      <p:cViewPr varScale="1">
        <p:scale>
          <a:sx n="100" d="100"/>
          <a:sy n="100" d="100"/>
        </p:scale>
        <p:origin x="184" y="5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customXml" Target="../customXml/item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customXml" Target="../customXml/item2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customXml" Target="../customXml/item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E09815-5839-1D41-A83D-2D08067F511B}" type="datetimeFigureOut">
              <a:rPr lang="en-US" smtClean="0"/>
              <a:t>3/22/21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970906C-4072-024C-A9E2-8AABAF4D59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39213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9EC5F-3EB3-48A9-BEA2-AD738AD71824}" type="datetimeFigureOut">
              <a:rPr lang="en-US" smtClean="0"/>
              <a:t>3/22/21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B0587-97C0-4346-AF7F-E958A67675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91339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9EC5F-3EB3-48A9-BEA2-AD738AD71824}" type="datetimeFigureOut">
              <a:rPr lang="en-US" smtClean="0"/>
              <a:t>3/22/21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B0587-97C0-4346-AF7F-E958A67675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57329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9EC5F-3EB3-48A9-BEA2-AD738AD71824}" type="datetimeFigureOut">
              <a:rPr lang="en-US" smtClean="0"/>
              <a:t>3/22/21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B0587-97C0-4346-AF7F-E958A67675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67699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erene cop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19150116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9EC5F-3EB3-48A9-BEA2-AD738AD71824}" type="datetimeFigureOut">
              <a:rPr lang="en-US" smtClean="0"/>
              <a:t>3/22/21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B0587-97C0-4346-AF7F-E958A67675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51503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9EC5F-3EB3-48A9-BEA2-AD738AD71824}" type="datetimeFigureOut">
              <a:rPr lang="en-US" smtClean="0"/>
              <a:t>3/22/21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B0587-97C0-4346-AF7F-E958A67675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05715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9EC5F-3EB3-48A9-BEA2-AD738AD71824}" type="datetimeFigureOut">
              <a:rPr lang="en-US" smtClean="0"/>
              <a:t>3/22/21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B0587-97C0-4346-AF7F-E958A67675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57235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9EC5F-3EB3-48A9-BEA2-AD738AD71824}" type="datetimeFigureOut">
              <a:rPr lang="en-US" smtClean="0"/>
              <a:t>3/22/21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B0587-97C0-4346-AF7F-E958A67675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55639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9EC5F-3EB3-48A9-BEA2-AD738AD71824}" type="datetimeFigureOut">
              <a:rPr lang="en-US" smtClean="0"/>
              <a:t>3/22/21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B0587-97C0-4346-AF7F-E958A67675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87065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9EC5F-3EB3-48A9-BEA2-AD738AD71824}" type="datetimeFigureOut">
              <a:rPr lang="en-US" smtClean="0"/>
              <a:t>3/22/21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B0587-97C0-4346-AF7F-E958A67675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36359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9EC5F-3EB3-48A9-BEA2-AD738AD71824}" type="datetimeFigureOut">
              <a:rPr lang="en-US" smtClean="0"/>
              <a:t>3/22/21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B0587-97C0-4346-AF7F-E958A67675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03778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9EC5F-3EB3-48A9-BEA2-AD738AD71824}" type="datetimeFigureOut">
              <a:rPr lang="en-US" smtClean="0"/>
              <a:t>3/22/21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B0587-97C0-4346-AF7F-E958A67675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5377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9EC5F-3EB3-48A9-BEA2-AD738AD71824}" type="datetimeFigureOut">
              <a:rPr lang="en-US" smtClean="0"/>
              <a:t>3/22/21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EB0587-97C0-4346-AF7F-E958A67675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7841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mailto:liu9@g.harvard.edu" TargetMode="External"/><Relationship Id="rId3" Type="http://schemas.openxmlformats.org/officeDocument/2006/relationships/hyperlink" Target="mailto:anniepark@fas.harvard.edu" TargetMode="External"/><Relationship Id="rId7" Type="http://schemas.openxmlformats.org/officeDocument/2006/relationships/hyperlink" Target="mailto:mbrewst@g.harvard.edu" TargetMode="External"/><Relationship Id="rId2" Type="http://schemas.openxmlformats.org/officeDocument/2006/relationships/hyperlink" Target="mailto:sien_verschave@fas.harvard.edu" TargetMode="External"/><Relationship Id="rId1" Type="http://schemas.openxmlformats.org/officeDocument/2006/relationships/slideLayout" Target="../slideLayouts/slideLayout12.xml"/><Relationship Id="rId6" Type="http://schemas.openxmlformats.org/officeDocument/2006/relationships/hyperlink" Target="mailto:kquast@fas.harvard.edu" TargetMode="External"/><Relationship Id="rId5" Type="http://schemas.openxmlformats.org/officeDocument/2006/relationships/hyperlink" Target="mailto:becuwe@fas.harvard.edu" TargetMode="External"/><Relationship Id="rId4" Type="http://schemas.openxmlformats.org/officeDocument/2006/relationships/hyperlink" Target="mailto:ngharaei@fas.harvard.edu" TargetMode="Externa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hape 26"/>
          <p:cNvSpPr/>
          <p:nvPr/>
        </p:nvSpPr>
        <p:spPr>
          <a:xfrm>
            <a:off x="1938979" y="39085"/>
            <a:ext cx="5328061" cy="461665"/>
          </a:xfrm>
          <a:prstGeom prst="rect">
            <a:avLst/>
          </a:prstGeom>
          <a:ln w="12700">
            <a:miter lim="400000"/>
          </a:ln>
          <a:effectLst>
            <a:outerShdw blurRad="127000" dist="76200" dir="2700000" rotWithShape="0">
              <a:srgbClr val="000000">
                <a:alpha val="75000"/>
              </a:srgbClr>
            </a:outerShdw>
          </a:effectLst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lvl1pPr algn="ctr">
              <a:spcBef>
                <a:spcPts val="1600"/>
              </a:spcBef>
              <a:defRPr sz="2800" b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  <a:cs typeface="+mn-cs"/>
                <a:sym typeface="Arial"/>
              </a:defRPr>
            </a:lvl1pPr>
          </a:lstStyle>
          <a:p>
            <a:pPr lvl="0">
              <a:defRPr sz="1800" b="0">
                <a:solidFill>
                  <a:srgbClr val="000000"/>
                </a:solidFill>
                <a:uFillTx/>
              </a:defRPr>
            </a:pPr>
            <a:r>
              <a:rPr lang="en-US" sz="3000" dirty="0">
                <a:solidFill>
                  <a:schemeClr val="bg1"/>
                </a:solidFill>
              </a:rPr>
              <a:t>The department of MCB</a:t>
            </a:r>
            <a:endParaRPr sz="3000" dirty="0">
              <a:solidFill>
                <a:schemeClr val="bg1"/>
              </a:solidFill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B7923A86-6A0B-3B49-8929-411EEF30F606}"/>
              </a:ext>
            </a:extLst>
          </p:cNvPr>
          <p:cNvGrpSpPr/>
          <p:nvPr/>
        </p:nvGrpSpPr>
        <p:grpSpPr>
          <a:xfrm>
            <a:off x="419726" y="2563314"/>
            <a:ext cx="4017363" cy="3730385"/>
            <a:chOff x="419726" y="2563314"/>
            <a:chExt cx="4017363" cy="3730385"/>
          </a:xfrm>
        </p:grpSpPr>
        <p:sp>
          <p:nvSpPr>
            <p:cNvPr id="53" name="Shape 26">
              <a:extLst>
                <a:ext uri="{FF2B5EF4-FFF2-40B4-BE49-F238E27FC236}">
                  <a16:creationId xmlns:a16="http://schemas.microsoft.com/office/drawing/2014/main" id="{B43E14C7-D3B8-1F4D-B0BA-155B88F69BE2}"/>
                </a:ext>
              </a:extLst>
            </p:cNvPr>
            <p:cNvSpPr/>
            <p:nvPr/>
          </p:nvSpPr>
          <p:spPr>
            <a:xfrm>
              <a:off x="419726" y="4703520"/>
              <a:ext cx="2653258" cy="1590179"/>
            </a:xfrm>
            <a:prstGeom prst="rect">
              <a:avLst/>
            </a:prstGeom>
            <a:ln w="12700">
              <a:solidFill>
                <a:srgbClr val="FFFFFF"/>
              </a:solidFill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0" tIns="0" rIns="0" bIns="0">
              <a:spAutoFit/>
            </a:bodyPr>
            <a:lstStyle>
              <a:lvl1pPr algn="ctr">
                <a:spcBef>
                  <a:spcPts val="1600"/>
                </a:spcBef>
                <a:defRPr sz="2800" b="1">
                  <a:solidFill>
                    <a:srgbClr val="FFFFFF"/>
                  </a:solidFill>
                  <a:uFill>
                    <a:solidFill>
                      <a:srgbClr val="FFFFFF"/>
                    </a:solidFill>
                  </a:uFill>
                  <a:latin typeface="+mn-lt"/>
                  <a:ea typeface="+mn-ea"/>
                  <a:cs typeface="+mn-cs"/>
                  <a:sym typeface="Arial"/>
                </a:defRPr>
              </a:lvl1pPr>
            </a:lstStyle>
            <a:p>
              <a:pPr lvl="0">
                <a:defRPr sz="1800" b="0">
                  <a:solidFill>
                    <a:srgbClr val="000000"/>
                  </a:solidFill>
                  <a:uFillTx/>
                </a:defRPr>
              </a:pPr>
              <a:r>
                <a:rPr lang="en-US" sz="3000" dirty="0">
                  <a:solidFill>
                    <a:schemeClr val="bg1"/>
                  </a:solidFill>
                </a:rPr>
                <a:t>Chemical and      Physical Biology</a:t>
              </a:r>
            </a:p>
            <a:p>
              <a:pPr lvl="0">
                <a:defRPr sz="1800" b="0">
                  <a:solidFill>
                    <a:srgbClr val="000000"/>
                  </a:solidFill>
                  <a:uFillTx/>
                </a:defRPr>
              </a:pPr>
              <a:r>
                <a:rPr lang="en-US" sz="3000" dirty="0">
                  <a:solidFill>
                    <a:schemeClr val="bg1"/>
                  </a:solidFill>
                </a:rPr>
                <a:t>(CPB)</a:t>
              </a:r>
              <a:endParaRPr sz="3000" dirty="0">
                <a:solidFill>
                  <a:schemeClr val="bg1"/>
                </a:solidFill>
              </a:endParaRPr>
            </a:p>
          </p:txBody>
        </p:sp>
        <p:cxnSp>
          <p:nvCxnSpPr>
            <p:cNvPr id="5" name="Straight Arrow Connector 4">
              <a:extLst>
                <a:ext uri="{FF2B5EF4-FFF2-40B4-BE49-F238E27FC236}">
                  <a16:creationId xmlns:a16="http://schemas.microsoft.com/office/drawing/2014/main" id="{70BFA8DA-5968-DB40-9D60-1FB1137DA411}"/>
                </a:ext>
              </a:extLst>
            </p:cNvPr>
            <p:cNvCxnSpPr/>
            <p:nvPr/>
          </p:nvCxnSpPr>
          <p:spPr>
            <a:xfrm flipH="1">
              <a:off x="2143593" y="2563314"/>
              <a:ext cx="2293496" cy="1514007"/>
            </a:xfrm>
            <a:prstGeom prst="straightConnector1">
              <a:avLst/>
            </a:prstGeom>
            <a:ln w="34925"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82281763-30FC-A440-965F-5A14BFB74621}"/>
              </a:ext>
            </a:extLst>
          </p:cNvPr>
          <p:cNvGrpSpPr/>
          <p:nvPr/>
        </p:nvGrpSpPr>
        <p:grpSpPr>
          <a:xfrm>
            <a:off x="4582462" y="2563314"/>
            <a:ext cx="4094811" cy="2612489"/>
            <a:chOff x="4589489" y="2565814"/>
            <a:chExt cx="4094811" cy="2612489"/>
          </a:xfrm>
        </p:grpSpPr>
        <p:sp>
          <p:nvSpPr>
            <p:cNvPr id="55" name="Shape 26">
              <a:extLst>
                <a:ext uri="{FF2B5EF4-FFF2-40B4-BE49-F238E27FC236}">
                  <a16:creationId xmlns:a16="http://schemas.microsoft.com/office/drawing/2014/main" id="{94E46CDA-4953-B541-8088-5731EC135615}"/>
                </a:ext>
              </a:extLst>
            </p:cNvPr>
            <p:cNvSpPr/>
            <p:nvPr/>
          </p:nvSpPr>
          <p:spPr>
            <a:xfrm>
              <a:off x="6083759" y="4716638"/>
              <a:ext cx="2600541" cy="461665"/>
            </a:xfrm>
            <a:prstGeom prst="rect">
              <a:avLst/>
            </a:prstGeom>
            <a:ln w="12700">
              <a:solidFill>
                <a:srgbClr val="FFFFFF"/>
              </a:solidFill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0" tIns="0" rIns="0" bIns="0">
              <a:spAutoFit/>
            </a:bodyPr>
            <a:lstStyle>
              <a:lvl1pPr algn="ctr">
                <a:spcBef>
                  <a:spcPts val="1600"/>
                </a:spcBef>
                <a:defRPr sz="2800" b="1">
                  <a:solidFill>
                    <a:srgbClr val="FFFFFF"/>
                  </a:solidFill>
                  <a:uFill>
                    <a:solidFill>
                      <a:srgbClr val="FFFFFF"/>
                    </a:solidFill>
                  </a:uFill>
                  <a:latin typeface="+mn-lt"/>
                  <a:ea typeface="+mn-ea"/>
                  <a:cs typeface="+mn-cs"/>
                  <a:sym typeface="Arial"/>
                </a:defRPr>
              </a:lvl1pPr>
            </a:lstStyle>
            <a:p>
              <a:pPr lvl="0">
                <a:defRPr sz="1800" b="0">
                  <a:solidFill>
                    <a:srgbClr val="000000"/>
                  </a:solidFill>
                  <a:uFillTx/>
                </a:defRPr>
              </a:pPr>
              <a:r>
                <a:rPr lang="en-US" sz="3000" dirty="0">
                  <a:solidFill>
                    <a:schemeClr val="bg1"/>
                  </a:solidFill>
                </a:rPr>
                <a:t>Neuroscience</a:t>
              </a:r>
              <a:endParaRPr sz="3000" dirty="0">
                <a:solidFill>
                  <a:schemeClr val="bg1"/>
                </a:solidFill>
              </a:endParaRPr>
            </a:p>
          </p:txBody>
        </p:sp>
        <p:cxnSp>
          <p:nvCxnSpPr>
            <p:cNvPr id="56" name="Straight Arrow Connector 55">
              <a:extLst>
                <a:ext uri="{FF2B5EF4-FFF2-40B4-BE49-F238E27FC236}">
                  <a16:creationId xmlns:a16="http://schemas.microsoft.com/office/drawing/2014/main" id="{3B280A08-6C85-574E-BCC7-B4EA9AAEFE6A}"/>
                </a:ext>
              </a:extLst>
            </p:cNvPr>
            <p:cNvCxnSpPr>
              <a:cxnSpLocks/>
            </p:cNvCxnSpPr>
            <p:nvPr/>
          </p:nvCxnSpPr>
          <p:spPr>
            <a:xfrm>
              <a:off x="4589489" y="2565814"/>
              <a:ext cx="2096124" cy="1556477"/>
            </a:xfrm>
            <a:prstGeom prst="straightConnector1">
              <a:avLst/>
            </a:prstGeom>
            <a:ln w="34925">
              <a:solidFill>
                <a:schemeClr val="bg1"/>
              </a:solidFill>
              <a:tailEnd type="triangle"/>
            </a:ln>
            <a:scene3d>
              <a:camera prst="orthographicFront">
                <a:rot lat="0" lon="0" rev="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6BBBBD87-A472-1040-9E53-55A807F480C0}"/>
              </a:ext>
            </a:extLst>
          </p:cNvPr>
          <p:cNvGrpSpPr/>
          <p:nvPr/>
        </p:nvGrpSpPr>
        <p:grpSpPr>
          <a:xfrm>
            <a:off x="3278101" y="2610784"/>
            <a:ext cx="2600541" cy="3682915"/>
            <a:chOff x="3278101" y="2610784"/>
            <a:chExt cx="2600541" cy="3682915"/>
          </a:xfrm>
        </p:grpSpPr>
        <p:sp>
          <p:nvSpPr>
            <p:cNvPr id="54" name="Shape 26">
              <a:extLst>
                <a:ext uri="{FF2B5EF4-FFF2-40B4-BE49-F238E27FC236}">
                  <a16:creationId xmlns:a16="http://schemas.microsoft.com/office/drawing/2014/main" id="{5841A6C4-7CF3-434C-80D5-41267E75BBB9}"/>
                </a:ext>
              </a:extLst>
            </p:cNvPr>
            <p:cNvSpPr/>
            <p:nvPr/>
          </p:nvSpPr>
          <p:spPr>
            <a:xfrm>
              <a:off x="3278101" y="4703520"/>
              <a:ext cx="2600541" cy="1590179"/>
            </a:xfrm>
            <a:prstGeom prst="rect">
              <a:avLst/>
            </a:prstGeom>
            <a:ln w="12700">
              <a:solidFill>
                <a:srgbClr val="FFFFFF"/>
              </a:solidFill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0" tIns="0" rIns="0" bIns="0">
              <a:spAutoFit/>
            </a:bodyPr>
            <a:lstStyle>
              <a:lvl1pPr algn="ctr">
                <a:spcBef>
                  <a:spcPts val="1600"/>
                </a:spcBef>
                <a:defRPr sz="2800" b="1">
                  <a:solidFill>
                    <a:srgbClr val="FFFFFF"/>
                  </a:solidFill>
                  <a:uFill>
                    <a:solidFill>
                      <a:srgbClr val="FFFFFF"/>
                    </a:solidFill>
                  </a:uFill>
                  <a:latin typeface="+mn-lt"/>
                  <a:ea typeface="+mn-ea"/>
                  <a:cs typeface="+mn-cs"/>
                  <a:sym typeface="Arial"/>
                </a:defRPr>
              </a:lvl1pPr>
            </a:lstStyle>
            <a:p>
              <a:pPr lvl="0">
                <a:defRPr sz="1800" b="0">
                  <a:solidFill>
                    <a:srgbClr val="000000"/>
                  </a:solidFill>
                  <a:uFillTx/>
                </a:defRPr>
              </a:pPr>
              <a:r>
                <a:rPr lang="en-US" sz="3000" dirty="0">
                  <a:solidFill>
                    <a:schemeClr val="bg1"/>
                  </a:solidFill>
                </a:rPr>
                <a:t>Molecular and Cellular Biology</a:t>
              </a:r>
            </a:p>
            <a:p>
              <a:pPr lvl="0">
                <a:defRPr sz="1800" b="0">
                  <a:solidFill>
                    <a:srgbClr val="000000"/>
                  </a:solidFill>
                  <a:uFillTx/>
                </a:defRPr>
              </a:pPr>
              <a:r>
                <a:rPr lang="en-US" sz="3000" dirty="0">
                  <a:solidFill>
                    <a:schemeClr val="bg1"/>
                  </a:solidFill>
                </a:rPr>
                <a:t>(MCB)</a:t>
              </a:r>
              <a:endParaRPr sz="3000" dirty="0">
                <a:solidFill>
                  <a:schemeClr val="bg1"/>
                </a:solidFill>
              </a:endParaRPr>
            </a:p>
          </p:txBody>
        </p:sp>
        <p:cxnSp>
          <p:nvCxnSpPr>
            <p:cNvPr id="57" name="Straight Arrow Connector 56">
              <a:extLst>
                <a:ext uri="{FF2B5EF4-FFF2-40B4-BE49-F238E27FC236}">
                  <a16:creationId xmlns:a16="http://schemas.microsoft.com/office/drawing/2014/main" id="{D67234D6-87D1-924F-AD22-451F5A338F9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503422" y="2610784"/>
              <a:ext cx="11118" cy="1553091"/>
            </a:xfrm>
            <a:prstGeom prst="straightConnector1">
              <a:avLst/>
            </a:prstGeom>
            <a:ln w="34925"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8" name="Shape 26">
            <a:extLst>
              <a:ext uri="{FF2B5EF4-FFF2-40B4-BE49-F238E27FC236}">
                <a16:creationId xmlns:a16="http://schemas.microsoft.com/office/drawing/2014/main" id="{2ED0694C-5E3E-8B41-AEFE-4D7C8AFA6F51}"/>
              </a:ext>
            </a:extLst>
          </p:cNvPr>
          <p:cNvSpPr/>
          <p:nvPr/>
        </p:nvSpPr>
        <p:spPr>
          <a:xfrm>
            <a:off x="1850509" y="1087905"/>
            <a:ext cx="5328061" cy="923330"/>
          </a:xfrm>
          <a:prstGeom prst="rect">
            <a:avLst/>
          </a:prstGeom>
          <a:ln w="12700">
            <a:miter lim="400000"/>
          </a:ln>
          <a:effectLst/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lvl1pPr algn="ctr">
              <a:spcBef>
                <a:spcPts val="1600"/>
              </a:spcBef>
              <a:defRPr sz="2800" b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  <a:cs typeface="+mn-cs"/>
                <a:sym typeface="Arial"/>
              </a:defRPr>
            </a:lvl1pPr>
          </a:lstStyle>
          <a:p>
            <a:pPr lvl="0">
              <a:defRPr sz="1800" b="0">
                <a:solidFill>
                  <a:srgbClr val="000000"/>
                </a:solidFill>
                <a:uFillTx/>
              </a:defRPr>
            </a:pPr>
            <a:r>
              <a:rPr lang="en-US" sz="3000" dirty="0">
                <a:solidFill>
                  <a:schemeClr val="bg1"/>
                </a:solidFill>
              </a:rPr>
              <a:t>Undergraduate concentrations (Majors)</a:t>
            </a:r>
            <a:endParaRPr sz="3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4162947"/>
      </p:ext>
    </p:extLst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hape 26"/>
          <p:cNvSpPr/>
          <p:nvPr/>
        </p:nvSpPr>
        <p:spPr>
          <a:xfrm>
            <a:off x="1938979" y="39085"/>
            <a:ext cx="5328061" cy="461665"/>
          </a:xfrm>
          <a:prstGeom prst="rect">
            <a:avLst/>
          </a:prstGeom>
          <a:ln w="12700">
            <a:miter lim="400000"/>
          </a:ln>
          <a:effectLst>
            <a:outerShdw blurRad="127000" dist="76200" dir="2700000" rotWithShape="0">
              <a:srgbClr val="000000">
                <a:alpha val="75000"/>
              </a:srgbClr>
            </a:outerShdw>
          </a:effectLst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lvl1pPr algn="ctr">
              <a:spcBef>
                <a:spcPts val="1600"/>
              </a:spcBef>
              <a:defRPr sz="2800" b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  <a:cs typeface="+mn-cs"/>
                <a:sym typeface="Arial"/>
              </a:defRPr>
            </a:lvl1pPr>
          </a:lstStyle>
          <a:p>
            <a:pPr lvl="0">
              <a:defRPr sz="1800" b="0">
                <a:solidFill>
                  <a:srgbClr val="000000"/>
                </a:solidFill>
                <a:uFillTx/>
              </a:defRPr>
            </a:pPr>
            <a:r>
              <a:rPr sz="3000" dirty="0">
                <a:solidFill>
                  <a:schemeClr val="bg1"/>
                </a:solidFill>
              </a:rPr>
              <a:t>Course Sequence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CBB798B5-AA56-7E46-8683-B9ED2A0ED72D}"/>
              </a:ext>
            </a:extLst>
          </p:cNvPr>
          <p:cNvGrpSpPr/>
          <p:nvPr/>
        </p:nvGrpSpPr>
        <p:grpSpPr>
          <a:xfrm>
            <a:off x="879144" y="2709735"/>
            <a:ext cx="7013430" cy="2159982"/>
            <a:chOff x="879144" y="2709735"/>
            <a:chExt cx="7013430" cy="2159982"/>
          </a:xfrm>
        </p:grpSpPr>
        <p:grpSp>
          <p:nvGrpSpPr>
            <p:cNvPr id="34" name="Group 34"/>
            <p:cNvGrpSpPr/>
            <p:nvPr/>
          </p:nvGrpSpPr>
          <p:grpSpPr>
            <a:xfrm>
              <a:off x="879144" y="2805144"/>
              <a:ext cx="2330648" cy="2063236"/>
              <a:chOff x="0" y="-277147"/>
              <a:chExt cx="3314700" cy="2934379"/>
            </a:xfrm>
          </p:grpSpPr>
          <p:grpSp>
            <p:nvGrpSpPr>
              <p:cNvPr id="30" name="Group 30"/>
              <p:cNvGrpSpPr/>
              <p:nvPr/>
            </p:nvGrpSpPr>
            <p:grpSpPr>
              <a:xfrm>
                <a:off x="279400" y="-277147"/>
                <a:ext cx="2578100" cy="1181862"/>
                <a:chOff x="0" y="-277147"/>
                <a:chExt cx="2578100" cy="1181861"/>
              </a:xfrm>
            </p:grpSpPr>
            <p:sp>
              <p:nvSpPr>
                <p:cNvPr id="27" name="Shape 27"/>
                <p:cNvSpPr/>
                <p:nvPr/>
              </p:nvSpPr>
              <p:spPr>
                <a:xfrm>
                  <a:off x="0" y="-277147"/>
                  <a:ext cx="1181100" cy="1181861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="" xmlns:ma14="http://schemas.microsoft.com/office/mac/drawingml/2011/main" val="1"/>
                  </a:ext>
                </a:extLst>
              </p:spPr>
              <p:txBody>
                <a:bodyPr wrap="square" lIns="0" tIns="0" rIns="0" bIns="0" numCol="1" anchor="t">
                  <a:spAutoFit/>
                </a:bodyPr>
                <a:lstStyle/>
                <a:p>
                  <a:pPr indent="28574" algn="ctr">
                    <a:buClr>
                      <a:srgbClr val="FFFB00"/>
                    </a:buClr>
                    <a:buFont typeface="Arial"/>
                    <a:defRPr sz="1800">
                      <a:solidFill>
                        <a:srgbClr val="000000"/>
                      </a:solidFill>
                      <a:uFillTx/>
                    </a:defRPr>
                  </a:pPr>
                  <a:r>
                    <a:rPr b="1" dirty="0">
                      <a:solidFill>
                        <a:schemeClr val="bg1"/>
                      </a:solidFill>
                      <a:uFill>
                        <a:solidFill>
                          <a:srgbClr val="FFFB00"/>
                        </a:solidFill>
                      </a:uFill>
                      <a:sym typeface="Arial"/>
                    </a:rPr>
                    <a:t>LPSA </a:t>
                  </a:r>
                </a:p>
                <a:p>
                  <a:pPr indent="28574" algn="ctr">
                    <a:buClr>
                      <a:srgbClr val="FFFB00"/>
                    </a:buClr>
                    <a:buFont typeface="Arial"/>
                    <a:defRPr sz="1800">
                      <a:solidFill>
                        <a:srgbClr val="000000"/>
                      </a:solidFill>
                      <a:uFillTx/>
                    </a:defRPr>
                  </a:pPr>
                  <a:r>
                    <a:rPr b="1" dirty="0">
                      <a:solidFill>
                        <a:schemeClr val="bg1"/>
                      </a:solidFill>
                      <a:uFill>
                        <a:solidFill>
                          <a:srgbClr val="FFFB00"/>
                        </a:solidFill>
                      </a:uFill>
                      <a:sym typeface="Arial"/>
                    </a:rPr>
                    <a:t>or </a:t>
                  </a:r>
                </a:p>
                <a:p>
                  <a:pPr indent="28574" algn="ctr">
                    <a:buClr>
                      <a:srgbClr val="FFFB00"/>
                    </a:buClr>
                    <a:buFont typeface="Arial"/>
                    <a:defRPr sz="1800">
                      <a:solidFill>
                        <a:srgbClr val="000000"/>
                      </a:solidFill>
                      <a:uFillTx/>
                    </a:defRPr>
                  </a:pPr>
                  <a:r>
                    <a:rPr b="1" dirty="0">
                      <a:solidFill>
                        <a:schemeClr val="bg1"/>
                      </a:solidFill>
                      <a:uFill>
                        <a:solidFill>
                          <a:srgbClr val="FFFB00"/>
                        </a:solidFill>
                      </a:uFill>
                      <a:sym typeface="Arial"/>
                    </a:rPr>
                    <a:t>LS1</a:t>
                  </a:r>
                  <a:r>
                    <a:rPr lang="en-US" b="1" dirty="0">
                      <a:solidFill>
                        <a:schemeClr val="bg1"/>
                      </a:solidFill>
                      <a:uFill>
                        <a:solidFill>
                          <a:srgbClr val="FFFB00"/>
                        </a:solidFill>
                      </a:uFill>
                      <a:sym typeface="Arial"/>
                    </a:rPr>
                    <a:t>A</a:t>
                  </a:r>
                  <a:endParaRPr b="1" dirty="0">
                    <a:solidFill>
                      <a:schemeClr val="bg1"/>
                    </a:solidFill>
                    <a:uFill>
                      <a:solidFill>
                        <a:srgbClr val="FFFB00"/>
                      </a:solidFill>
                    </a:uFill>
                    <a:sym typeface="Arial"/>
                  </a:endParaRPr>
                </a:p>
              </p:txBody>
            </p:sp>
            <p:sp>
              <p:nvSpPr>
                <p:cNvPr id="28" name="Shape 28"/>
                <p:cNvSpPr/>
                <p:nvPr/>
              </p:nvSpPr>
              <p:spPr>
                <a:xfrm>
                  <a:off x="1397000" y="227686"/>
                  <a:ext cx="1181100" cy="393954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="" xmlns:ma14="http://schemas.microsoft.com/office/mac/drawingml/2011/main" val="1"/>
                  </a:ext>
                </a:extLst>
              </p:spPr>
              <p:txBody>
                <a:bodyPr wrap="square" lIns="0" tIns="0" rIns="0" bIns="0" numCol="1" anchor="t">
                  <a:spAutoFit/>
                </a:bodyPr>
                <a:lstStyle>
                  <a:lvl1pPr marL="0" indent="40640" algn="ctr">
                    <a:buClr>
                      <a:srgbClr val="FFFB00"/>
                    </a:buClr>
                    <a:buFont typeface="Arial"/>
                    <a:defRPr sz="2400" b="1">
                      <a:solidFill>
                        <a:srgbClr val="FFFFFF"/>
                      </a:solidFill>
                      <a:uFill>
                        <a:solidFill>
                          <a:srgbClr val="FFFB00"/>
                        </a:solidFill>
                      </a:uFill>
                      <a:latin typeface="+mn-lt"/>
                      <a:ea typeface="+mn-ea"/>
                      <a:cs typeface="+mn-cs"/>
                      <a:sym typeface="Arial"/>
                    </a:defRPr>
                  </a:lvl1pPr>
                </a:lstStyle>
                <a:p>
                  <a:pPr lvl="0">
                    <a:defRPr sz="1800" b="0">
                      <a:solidFill>
                        <a:srgbClr val="000000"/>
                      </a:solidFill>
                      <a:uFillTx/>
                    </a:defRPr>
                  </a:pPr>
                  <a:r>
                    <a:rPr sz="1800" dirty="0">
                      <a:solidFill>
                        <a:schemeClr val="bg1"/>
                      </a:solidFill>
                    </a:rPr>
                    <a:t>LS1</a:t>
                  </a:r>
                  <a:r>
                    <a:rPr lang="en-US" sz="1800" dirty="0">
                      <a:solidFill>
                        <a:schemeClr val="bg1"/>
                      </a:solidFill>
                    </a:rPr>
                    <a:t>B</a:t>
                  </a:r>
                  <a:endParaRPr sz="1800" dirty="0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29" name="Shape 29"/>
                <p:cNvSpPr/>
                <p:nvPr/>
              </p:nvSpPr>
              <p:spPr>
                <a:xfrm flipH="1">
                  <a:off x="952499" y="456287"/>
                  <a:ext cx="508635" cy="1"/>
                </a:xfrm>
                <a:prstGeom prst="line">
                  <a:avLst/>
                </a:prstGeom>
                <a:noFill/>
                <a:ln w="50800" cap="flat">
                  <a:solidFill>
                    <a:srgbClr val="FFFFFF"/>
                  </a:solidFill>
                  <a:prstDash val="solid"/>
                  <a:round/>
                  <a:headEnd type="stealth" w="med" len="med"/>
                </a:ln>
                <a:effectLst/>
              </p:spPr>
              <p:txBody>
                <a:bodyPr wrap="square" lIns="0" tIns="0" rIns="0" bIns="0" numCol="1" anchor="t">
                  <a:noAutofit/>
                </a:bodyPr>
                <a:lstStyle/>
                <a:p>
                  <a:pPr defTabSz="321457">
                    <a:defRPr sz="1200">
                      <a:solidFill>
                        <a:srgbClr val="000000"/>
                      </a:solidFill>
                      <a:uFillTx/>
                      <a:latin typeface="Helvetica"/>
                      <a:ea typeface="Helvetica"/>
                      <a:cs typeface="Helvetica"/>
                      <a:sym typeface="Helvetica"/>
                    </a:defRPr>
                  </a:pPr>
                  <a:endParaRPr sz="844" b="1" dirty="0">
                    <a:solidFill>
                      <a:schemeClr val="bg1"/>
                    </a:solidFill>
                  </a:endParaRPr>
                </a:p>
              </p:txBody>
            </p:sp>
          </p:grpSp>
          <p:grpSp>
            <p:nvGrpSpPr>
              <p:cNvPr id="33" name="Group 33"/>
              <p:cNvGrpSpPr/>
              <p:nvPr/>
            </p:nvGrpSpPr>
            <p:grpSpPr>
              <a:xfrm>
                <a:off x="0" y="903873"/>
                <a:ext cx="3314700" cy="1753359"/>
                <a:chOff x="0" y="-1471027"/>
                <a:chExt cx="3314700" cy="1753357"/>
              </a:xfrm>
            </p:grpSpPr>
            <p:sp>
              <p:nvSpPr>
                <p:cNvPr id="31" name="Shape 31"/>
                <p:cNvSpPr/>
                <p:nvPr/>
              </p:nvSpPr>
              <p:spPr>
                <a:xfrm>
                  <a:off x="457200" y="-1471027"/>
                  <a:ext cx="2159348" cy="444499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9"/>
                      </a:moveTo>
                      <a:lnTo>
                        <a:pt x="0" y="21600"/>
                      </a:lnTo>
                      <a:lnTo>
                        <a:pt x="21600" y="21600"/>
                      </a:lnTo>
                      <a:lnTo>
                        <a:pt x="21600" y="0"/>
                      </a:lnTo>
                    </a:path>
                  </a:pathLst>
                </a:custGeom>
                <a:noFill/>
                <a:ln w="63500" cap="flat">
                  <a:solidFill>
                    <a:srgbClr val="FFFFFF"/>
                  </a:solidFill>
                  <a:prstDash val="solid"/>
                  <a:round/>
                </a:ln>
                <a:effectLst/>
              </p:spPr>
              <p:txBody>
                <a:bodyPr wrap="square" lIns="0" tIns="0" rIns="0" bIns="0" numCol="1" anchor="t">
                  <a:noAutofit/>
                </a:bodyPr>
                <a:lstStyle/>
                <a:p>
                  <a:pPr lvl="0">
                    <a:defRPr>
                      <a:solidFill>
                        <a:srgbClr val="FFFFFF"/>
                      </a:solidFill>
                    </a:defRPr>
                  </a:pPr>
                  <a:endParaRPr sz="1266" b="1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32" name="Shape 32"/>
                <p:cNvSpPr/>
                <p:nvPr/>
              </p:nvSpPr>
              <p:spPr>
                <a:xfrm>
                  <a:off x="0" y="-899531"/>
                  <a:ext cx="3314700" cy="1181861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="" xmlns:ma14="http://schemas.microsoft.com/office/mac/drawingml/2011/main" val="1"/>
                  </a:ext>
                </a:extLst>
              </p:spPr>
              <p:txBody>
                <a:bodyPr wrap="square" lIns="0" tIns="0" rIns="0" bIns="0" numCol="1" anchor="t">
                  <a:spAutoFit/>
                </a:bodyPr>
                <a:lstStyle/>
                <a:p>
                  <a:pPr indent="28574" algn="ctr">
                    <a:buClr>
                      <a:srgbClr val="FFFB00"/>
                    </a:buClr>
                    <a:buFont typeface="Arial"/>
                    <a:defRPr sz="1800">
                      <a:solidFill>
                        <a:srgbClr val="000000"/>
                      </a:solidFill>
                      <a:uFillTx/>
                    </a:defRPr>
                  </a:pPr>
                  <a:r>
                    <a:rPr b="1" dirty="0">
                      <a:solidFill>
                        <a:schemeClr val="bg1"/>
                      </a:solidFill>
                      <a:uFill>
                        <a:solidFill>
                          <a:srgbClr val="FFFB00"/>
                        </a:solidFill>
                      </a:uFill>
                      <a:sym typeface="Arial"/>
                    </a:rPr>
                    <a:t>1</a:t>
                  </a:r>
                  <a:r>
                    <a:rPr b="1" baseline="31999" dirty="0">
                      <a:solidFill>
                        <a:schemeClr val="bg1"/>
                      </a:solidFill>
                      <a:uFill>
                        <a:solidFill>
                          <a:srgbClr val="FFFB00"/>
                        </a:solidFill>
                      </a:uFill>
                      <a:sym typeface="Arial"/>
                    </a:rPr>
                    <a:t>st</a:t>
                  </a:r>
                  <a:r>
                    <a:rPr b="1" dirty="0">
                      <a:solidFill>
                        <a:schemeClr val="bg1"/>
                      </a:solidFill>
                      <a:uFill>
                        <a:solidFill>
                          <a:srgbClr val="FFFB00"/>
                        </a:solidFill>
                      </a:uFill>
                      <a:sym typeface="Arial"/>
                    </a:rPr>
                    <a:t> year</a:t>
                  </a:r>
                </a:p>
                <a:p>
                  <a:pPr indent="28574" algn="ctr">
                    <a:buClr>
                      <a:srgbClr val="FFFB00"/>
                    </a:buClr>
                    <a:buFont typeface="Arial"/>
                    <a:defRPr sz="1800">
                      <a:solidFill>
                        <a:srgbClr val="000000"/>
                      </a:solidFill>
                      <a:uFillTx/>
                    </a:defRPr>
                  </a:pPr>
                  <a:r>
                    <a:rPr b="1" dirty="0">
                      <a:solidFill>
                        <a:schemeClr val="bg1"/>
                      </a:solidFill>
                      <a:uFill>
                        <a:solidFill>
                          <a:srgbClr val="FFFB00"/>
                        </a:solidFill>
                      </a:uFill>
                      <a:sym typeface="Arial"/>
                    </a:rPr>
                    <a:t>integrated foundation courses</a:t>
                  </a:r>
                </a:p>
              </p:txBody>
            </p:sp>
          </p:grpSp>
        </p:grpSp>
        <p:grpSp>
          <p:nvGrpSpPr>
            <p:cNvPr id="39" name="Group 39"/>
            <p:cNvGrpSpPr/>
            <p:nvPr/>
          </p:nvGrpSpPr>
          <p:grpSpPr>
            <a:xfrm>
              <a:off x="3178785" y="2709735"/>
              <a:ext cx="4713789" cy="2159982"/>
              <a:chOff x="-426384" y="1"/>
              <a:chExt cx="6704053" cy="3071976"/>
            </a:xfrm>
          </p:grpSpPr>
          <p:sp>
            <p:nvSpPr>
              <p:cNvPr id="35" name="Shape 35"/>
              <p:cNvSpPr/>
              <p:nvPr/>
            </p:nvSpPr>
            <p:spPr>
              <a:xfrm flipH="1">
                <a:off x="-426384" y="1294279"/>
                <a:ext cx="528279" cy="1"/>
              </a:xfrm>
              <a:prstGeom prst="line">
                <a:avLst/>
              </a:prstGeom>
              <a:noFill/>
              <a:ln w="50800" cap="flat">
                <a:solidFill>
                  <a:srgbClr val="FFFFFF"/>
                </a:solidFill>
                <a:prstDash val="solid"/>
                <a:round/>
                <a:headEnd type="stealth" w="med" len="med"/>
              </a:ln>
              <a:effectLst/>
            </p:spPr>
            <p:txBody>
              <a:bodyPr wrap="square" lIns="0" tIns="0" rIns="0" bIns="0" numCol="1" anchor="t">
                <a:noAutofit/>
              </a:bodyPr>
              <a:lstStyle/>
              <a:p>
                <a:pPr defTabSz="321457">
                  <a:defRPr sz="1200">
                    <a:solidFill>
                      <a:srgbClr val="000000"/>
                    </a:solidFill>
                    <a:uFillTx/>
                    <a:latin typeface="Helvetica"/>
                    <a:ea typeface="Helvetica"/>
                    <a:cs typeface="Helvetica"/>
                    <a:sym typeface="Helvetica"/>
                  </a:defRPr>
                </a:pPr>
                <a:endParaRPr sz="844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36" name="Shape 36"/>
              <p:cNvSpPr/>
              <p:nvPr/>
            </p:nvSpPr>
            <p:spPr>
              <a:xfrm>
                <a:off x="779208" y="1"/>
                <a:ext cx="5498461" cy="1856130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a14="http://schemas.microsoft.com/office/mac/drawingml/2011/main" val="1"/>
                </a:ext>
              </a:extLst>
            </p:spPr>
            <p:txBody>
              <a:bodyPr wrap="square" lIns="0" tIns="0" rIns="0" bIns="0" numCol="1" anchor="t">
                <a:noAutofit/>
              </a:bodyPr>
              <a:lstStyle/>
              <a:p>
                <a:pPr>
                  <a:spcBef>
                    <a:spcPts val="1125"/>
                  </a:spcBef>
                  <a:buClr>
                    <a:srgbClr val="FFFB00"/>
                  </a:buClr>
                  <a:buFont typeface="Arial"/>
                  <a:defRPr sz="1800">
                    <a:solidFill>
                      <a:srgbClr val="000000"/>
                    </a:solidFill>
                    <a:uFillTx/>
                  </a:defRPr>
                </a:pPr>
                <a:r>
                  <a:rPr b="1" dirty="0">
                    <a:solidFill>
                      <a:schemeClr val="bg1"/>
                    </a:solidFill>
                    <a:uFill>
                      <a:solidFill>
                        <a:srgbClr val="FFFB00"/>
                      </a:solidFill>
                    </a:uFill>
                    <a:sym typeface="Arial"/>
                  </a:rPr>
                  <a:t>MCB 60:  Cell Biology and Molecular Medicine</a:t>
                </a:r>
              </a:p>
              <a:p>
                <a:pPr>
                  <a:spcBef>
                    <a:spcPts val="1125"/>
                  </a:spcBef>
                  <a:buClr>
                    <a:srgbClr val="FFFB00"/>
                  </a:buClr>
                  <a:buFont typeface="Arial"/>
                  <a:defRPr sz="1800">
                    <a:solidFill>
                      <a:srgbClr val="000000"/>
                    </a:solidFill>
                    <a:uFillTx/>
                  </a:defRPr>
                </a:pPr>
                <a:r>
                  <a:rPr b="1" dirty="0">
                    <a:solidFill>
                      <a:schemeClr val="bg1"/>
                    </a:solidFill>
                    <a:uFill>
                      <a:solidFill>
                        <a:srgbClr val="FFFB00"/>
                      </a:solidFill>
                    </a:uFill>
                    <a:sym typeface="Arial"/>
                  </a:rPr>
                  <a:t>MCB 80:  Neurobiology of Behavior</a:t>
                </a:r>
              </a:p>
            </p:txBody>
          </p:sp>
          <p:sp>
            <p:nvSpPr>
              <p:cNvPr id="37" name="Shape 37"/>
              <p:cNvSpPr/>
              <p:nvPr/>
            </p:nvSpPr>
            <p:spPr>
              <a:xfrm>
                <a:off x="658466" y="1629772"/>
                <a:ext cx="5282775" cy="46224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9"/>
                    </a:moveTo>
                    <a:lnTo>
                      <a:pt x="0" y="21600"/>
                    </a:lnTo>
                    <a:lnTo>
                      <a:pt x="21600" y="21600"/>
                    </a:lnTo>
                    <a:lnTo>
                      <a:pt x="21600" y="0"/>
                    </a:lnTo>
                  </a:path>
                </a:pathLst>
              </a:custGeom>
              <a:noFill/>
              <a:ln w="63500" cap="flat">
                <a:solidFill>
                  <a:srgbClr val="FFFFFF"/>
                </a:solidFill>
                <a:prstDash val="solid"/>
                <a:round/>
              </a:ln>
              <a:effectLst/>
            </p:spPr>
            <p:txBody>
              <a:bodyPr wrap="square" lIns="0" tIns="0" rIns="0" bIns="0" numCol="1" anchor="t">
                <a:noAutofit/>
              </a:bodyPr>
              <a:lstStyle/>
              <a:p>
                <a:pPr lvl="0">
                  <a:defRPr>
                    <a:solidFill>
                      <a:srgbClr val="FFFFFF"/>
                    </a:solidFill>
                  </a:defRPr>
                </a:pPr>
                <a:endParaRPr sz="1266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38" name="Shape 38"/>
              <p:cNvSpPr/>
              <p:nvPr/>
            </p:nvSpPr>
            <p:spPr>
              <a:xfrm>
                <a:off x="1213157" y="2237101"/>
                <a:ext cx="4226221" cy="834876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a14="http://schemas.microsoft.com/office/mac/drawingml/2011/main" val="1"/>
                </a:ext>
              </a:extLst>
            </p:spPr>
            <p:txBody>
              <a:bodyPr wrap="square" lIns="0" tIns="0" rIns="0" bIns="0" numCol="1" anchor="t">
                <a:noAutofit/>
              </a:bodyPr>
              <a:lstStyle/>
              <a:p>
                <a:pPr indent="28574" algn="ctr">
                  <a:buClr>
                    <a:srgbClr val="FFFB00"/>
                  </a:buClr>
                  <a:buFont typeface="Arial"/>
                  <a:defRPr sz="1800">
                    <a:solidFill>
                      <a:srgbClr val="000000"/>
                    </a:solidFill>
                    <a:uFillTx/>
                  </a:defRPr>
                </a:pPr>
                <a:r>
                  <a:rPr b="1" dirty="0">
                    <a:solidFill>
                      <a:schemeClr val="bg1"/>
                    </a:solidFill>
                    <a:uFill>
                      <a:solidFill>
                        <a:srgbClr val="FFFB00"/>
                      </a:solidFill>
                    </a:uFill>
                    <a:sym typeface="Arial"/>
                  </a:rPr>
                  <a:t>2</a:t>
                </a:r>
                <a:r>
                  <a:rPr b="1" baseline="31999" dirty="0">
                    <a:solidFill>
                      <a:schemeClr val="bg1"/>
                    </a:solidFill>
                    <a:uFill>
                      <a:solidFill>
                        <a:srgbClr val="FFFB00"/>
                      </a:solidFill>
                    </a:uFill>
                    <a:sym typeface="Arial"/>
                  </a:rPr>
                  <a:t>nd </a:t>
                </a:r>
                <a:r>
                  <a:rPr b="1" dirty="0">
                    <a:solidFill>
                      <a:schemeClr val="bg1"/>
                    </a:solidFill>
                    <a:uFill>
                      <a:solidFill>
                        <a:srgbClr val="FFFB00"/>
                      </a:solidFill>
                    </a:uFill>
                    <a:sym typeface="Arial"/>
                  </a:rPr>
                  <a:t>year</a:t>
                </a:r>
              </a:p>
              <a:p>
                <a:pPr indent="28574" algn="ctr">
                  <a:buClr>
                    <a:srgbClr val="FFFB00"/>
                  </a:buClr>
                  <a:buFont typeface="Arial"/>
                  <a:defRPr sz="1800">
                    <a:solidFill>
                      <a:srgbClr val="000000"/>
                    </a:solidFill>
                    <a:uFillTx/>
                  </a:defRPr>
                </a:pPr>
                <a:r>
                  <a:rPr b="1" dirty="0">
                    <a:solidFill>
                      <a:schemeClr val="bg1"/>
                    </a:solidFill>
                    <a:uFill>
                      <a:solidFill>
                        <a:srgbClr val="FFFB00"/>
                      </a:solidFill>
                    </a:uFill>
                    <a:sym typeface="Arial"/>
                  </a:rPr>
                  <a:t>gateway courses</a:t>
                </a:r>
              </a:p>
            </p:txBody>
          </p:sp>
        </p:grpSp>
      </p:grpSp>
      <p:sp>
        <p:nvSpPr>
          <p:cNvPr id="45" name="Shape 45"/>
          <p:cNvSpPr/>
          <p:nvPr/>
        </p:nvSpPr>
        <p:spPr>
          <a:xfrm>
            <a:off x="2798399" y="1097925"/>
            <a:ext cx="3609219" cy="3847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lvl1pPr marL="0" indent="40640" algn="ctr">
              <a:buClr>
                <a:srgbClr val="FFFB00"/>
              </a:buClr>
              <a:buFont typeface="Arial"/>
              <a:defRPr sz="3200" b="1">
                <a:solidFill>
                  <a:srgbClr val="FFFFFF"/>
                </a:solidFill>
                <a:uFill>
                  <a:solidFill>
                    <a:srgbClr val="FFFB00"/>
                  </a:solidFill>
                </a:uFill>
                <a:latin typeface="+mn-lt"/>
                <a:ea typeface="+mn-ea"/>
                <a:cs typeface="+mn-cs"/>
                <a:sym typeface="Arial"/>
              </a:defRPr>
            </a:lvl1pPr>
          </a:lstStyle>
          <a:p>
            <a:pPr lvl="0">
              <a:defRPr sz="1800" b="0">
                <a:solidFill>
                  <a:srgbClr val="000000"/>
                </a:solidFill>
                <a:uFillTx/>
              </a:defRPr>
            </a:pPr>
            <a:r>
              <a:rPr sz="2500" dirty="0">
                <a:solidFill>
                  <a:schemeClr val="bg1"/>
                </a:solidFill>
              </a:rPr>
              <a:t>Introductory Courses</a:t>
            </a:r>
          </a:p>
        </p:txBody>
      </p:sp>
      <p:sp>
        <p:nvSpPr>
          <p:cNvPr id="18" name="Shape 27">
            <a:extLst>
              <a:ext uri="{FF2B5EF4-FFF2-40B4-BE49-F238E27FC236}">
                <a16:creationId xmlns:a16="http://schemas.microsoft.com/office/drawing/2014/main" id="{E4C68490-ABA0-3843-933F-A6E74248A09A}"/>
              </a:ext>
            </a:extLst>
          </p:cNvPr>
          <p:cNvSpPr/>
          <p:nvPr/>
        </p:nvSpPr>
        <p:spPr>
          <a:xfrm>
            <a:off x="1544527" y="2370791"/>
            <a:ext cx="830461" cy="27699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0" tIns="0" rIns="0" bIns="0" numCol="1" anchor="t">
            <a:spAutoFit/>
          </a:bodyPr>
          <a:lstStyle/>
          <a:p>
            <a:pPr indent="28574" algn="ctr">
              <a:buClr>
                <a:srgbClr val="FFFB00"/>
              </a:buClr>
              <a:buFont typeface="Arial"/>
              <a:defRPr sz="1800">
                <a:solidFill>
                  <a:srgbClr val="000000"/>
                </a:solidFill>
                <a:uFillTx/>
              </a:defRPr>
            </a:pPr>
            <a:r>
              <a:rPr lang="en-US" b="1" dirty="0">
                <a:solidFill>
                  <a:schemeClr val="bg1"/>
                </a:solidFill>
                <a:uFill>
                  <a:solidFill>
                    <a:srgbClr val="FFFB00"/>
                  </a:solidFill>
                </a:uFill>
                <a:sym typeface="Arial"/>
              </a:rPr>
              <a:t>LS50AB</a:t>
            </a:r>
            <a:endParaRPr b="1" dirty="0">
              <a:solidFill>
                <a:schemeClr val="bg1"/>
              </a:solidFill>
              <a:uFill>
                <a:solidFill>
                  <a:srgbClr val="FFFB00"/>
                </a:solidFill>
              </a:uFill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411568139"/>
      </p:ext>
    </p:extLst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 animBg="1"/>
      <p:bldP spid="1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BA64EC8-FBDF-294D-9A5B-B79AD44D66F9}"/>
              </a:ext>
            </a:extLst>
          </p:cNvPr>
          <p:cNvSpPr/>
          <p:nvPr/>
        </p:nvSpPr>
        <p:spPr>
          <a:xfrm>
            <a:off x="2046164" y="2630245"/>
            <a:ext cx="5113688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chemeClr val="bg1"/>
                </a:solidFill>
              </a:rPr>
              <a:t>MCB 63 - Biochemistry and molecular medicine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b="1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chemeClr val="bg1"/>
                </a:solidFill>
              </a:rPr>
              <a:t>MCB 64 - Cell Biology of Human Life in the World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b="1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chemeClr val="bg1"/>
                </a:solidFill>
              </a:rPr>
              <a:t>MCB 65 - Physical biochemistry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b="1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chemeClr val="bg1"/>
                </a:solidFill>
              </a:rPr>
              <a:t>MCB 68 - Cell biology through the microscope</a:t>
            </a:r>
          </a:p>
        </p:txBody>
      </p:sp>
      <p:sp>
        <p:nvSpPr>
          <p:cNvPr id="44" name="Shape 26">
            <a:extLst>
              <a:ext uri="{FF2B5EF4-FFF2-40B4-BE49-F238E27FC236}">
                <a16:creationId xmlns:a16="http://schemas.microsoft.com/office/drawing/2014/main" id="{E5110260-4780-5749-A7E0-6267ED29F0F2}"/>
              </a:ext>
            </a:extLst>
          </p:cNvPr>
          <p:cNvSpPr/>
          <p:nvPr/>
        </p:nvSpPr>
        <p:spPr>
          <a:xfrm>
            <a:off x="1938979" y="39085"/>
            <a:ext cx="5328061" cy="461665"/>
          </a:xfrm>
          <a:prstGeom prst="rect">
            <a:avLst/>
          </a:prstGeom>
          <a:ln w="12700">
            <a:miter lim="400000"/>
          </a:ln>
          <a:effectLst>
            <a:outerShdw blurRad="127000" dist="76200" dir="2700000" rotWithShape="0">
              <a:srgbClr val="000000">
                <a:alpha val="75000"/>
              </a:srgbClr>
            </a:outerShdw>
          </a:effectLst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lvl1pPr algn="ctr">
              <a:spcBef>
                <a:spcPts val="1600"/>
              </a:spcBef>
              <a:defRPr sz="2800" b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  <a:cs typeface="+mn-cs"/>
                <a:sym typeface="Arial"/>
              </a:defRPr>
            </a:lvl1pPr>
          </a:lstStyle>
          <a:p>
            <a:pPr lvl="0">
              <a:defRPr sz="1800" b="0">
                <a:solidFill>
                  <a:srgbClr val="000000"/>
                </a:solidFill>
                <a:uFillTx/>
              </a:defRPr>
            </a:pPr>
            <a:r>
              <a:rPr sz="3000" dirty="0">
                <a:solidFill>
                  <a:schemeClr val="bg1"/>
                </a:solidFill>
              </a:rPr>
              <a:t>Course Sequence</a:t>
            </a:r>
          </a:p>
        </p:txBody>
      </p:sp>
      <p:sp>
        <p:nvSpPr>
          <p:cNvPr id="47" name="Shape 45">
            <a:extLst>
              <a:ext uri="{FF2B5EF4-FFF2-40B4-BE49-F238E27FC236}">
                <a16:creationId xmlns:a16="http://schemas.microsoft.com/office/drawing/2014/main" id="{7C73EBF7-5520-1544-95D7-676F397949A0}"/>
              </a:ext>
            </a:extLst>
          </p:cNvPr>
          <p:cNvSpPr/>
          <p:nvPr/>
        </p:nvSpPr>
        <p:spPr>
          <a:xfrm>
            <a:off x="2798399" y="1097925"/>
            <a:ext cx="3609219" cy="3847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lvl1pPr marL="0" indent="40640" algn="ctr">
              <a:buClr>
                <a:srgbClr val="FFFB00"/>
              </a:buClr>
              <a:buFont typeface="Arial"/>
              <a:defRPr sz="3200" b="1">
                <a:solidFill>
                  <a:srgbClr val="FFFFFF"/>
                </a:solidFill>
                <a:uFill>
                  <a:solidFill>
                    <a:srgbClr val="FFFB00"/>
                  </a:solidFill>
                </a:uFill>
                <a:latin typeface="+mn-lt"/>
                <a:ea typeface="+mn-ea"/>
                <a:cs typeface="+mn-cs"/>
                <a:sym typeface="Arial"/>
              </a:defRPr>
            </a:lvl1pPr>
          </a:lstStyle>
          <a:p>
            <a:pPr lvl="0">
              <a:defRPr sz="1800" b="0">
                <a:solidFill>
                  <a:srgbClr val="000000"/>
                </a:solidFill>
                <a:uFillTx/>
              </a:defRPr>
            </a:pPr>
            <a:r>
              <a:rPr lang="en-US" sz="2500" dirty="0">
                <a:solidFill>
                  <a:schemeClr val="bg1"/>
                </a:solidFill>
              </a:rPr>
              <a:t>Intermediate courses</a:t>
            </a:r>
          </a:p>
        </p:txBody>
      </p:sp>
    </p:spTree>
    <p:extLst>
      <p:ext uri="{BB962C8B-B14F-4D97-AF65-F5344CB8AC3E}">
        <p14:creationId xmlns:p14="http://schemas.microsoft.com/office/powerpoint/2010/main" val="4135249707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Shape 50"/>
          <p:cNvSpPr/>
          <p:nvPr/>
        </p:nvSpPr>
        <p:spPr>
          <a:xfrm>
            <a:off x="3376229" y="692020"/>
            <a:ext cx="2453558" cy="45685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35719" tIns="35719" rIns="35719" bIns="35719" numCol="1" anchor="ctr">
            <a:spAutoFit/>
          </a:bodyPr>
          <a:lstStyle>
            <a:lvl1pPr marL="0" indent="40640" algn="ctr">
              <a:buClr>
                <a:srgbClr val="FFFB00"/>
              </a:buClr>
              <a:buFont typeface="Arial"/>
              <a:defRPr sz="2400" b="1">
                <a:solidFill>
                  <a:srgbClr val="FFFB00"/>
                </a:solidFill>
                <a:uFill>
                  <a:solidFill>
                    <a:srgbClr val="FFFB00"/>
                  </a:solidFill>
                </a:uFill>
                <a:latin typeface="+mn-lt"/>
                <a:ea typeface="+mn-ea"/>
                <a:cs typeface="+mn-cs"/>
                <a:sym typeface="Arial"/>
              </a:defRPr>
            </a:lvl1pPr>
          </a:lstStyle>
          <a:p>
            <a:pPr lvl="0">
              <a:defRPr sz="1800" b="0">
                <a:solidFill>
                  <a:srgbClr val="000000"/>
                </a:solidFill>
                <a:uFillTx/>
              </a:defRPr>
            </a:pPr>
            <a:r>
              <a:rPr lang="en-US" sz="2500" dirty="0">
                <a:solidFill>
                  <a:schemeClr val="bg1"/>
                </a:solidFill>
              </a:rPr>
              <a:t>Advanced</a:t>
            </a:r>
            <a:r>
              <a:rPr sz="2500" dirty="0">
                <a:solidFill>
                  <a:schemeClr val="bg1"/>
                </a:solidFill>
              </a:rPr>
              <a:t> courses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FBA64EC8-FBDF-294D-9A5B-B79AD44D66F9}"/>
              </a:ext>
            </a:extLst>
          </p:cNvPr>
          <p:cNvSpPr/>
          <p:nvPr/>
        </p:nvSpPr>
        <p:spPr>
          <a:xfrm>
            <a:off x="3343459" y="1605628"/>
            <a:ext cx="251909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100+ level MCB courses</a:t>
            </a:r>
          </a:p>
        </p:txBody>
      </p:sp>
      <p:sp>
        <p:nvSpPr>
          <p:cNvPr id="6" name="Shape 26">
            <a:extLst>
              <a:ext uri="{FF2B5EF4-FFF2-40B4-BE49-F238E27FC236}">
                <a16:creationId xmlns:a16="http://schemas.microsoft.com/office/drawing/2014/main" id="{CE4507B0-B048-E747-B726-F2149AA1B54E}"/>
              </a:ext>
            </a:extLst>
          </p:cNvPr>
          <p:cNvSpPr/>
          <p:nvPr/>
        </p:nvSpPr>
        <p:spPr>
          <a:xfrm>
            <a:off x="1938979" y="39085"/>
            <a:ext cx="5328061" cy="461665"/>
          </a:xfrm>
          <a:prstGeom prst="rect">
            <a:avLst/>
          </a:prstGeom>
          <a:ln w="12700">
            <a:miter lim="400000"/>
          </a:ln>
          <a:effectLst>
            <a:outerShdw blurRad="127000" dist="76200" dir="2700000" rotWithShape="0">
              <a:srgbClr val="000000">
                <a:alpha val="75000"/>
              </a:srgbClr>
            </a:outerShdw>
          </a:effectLst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lvl1pPr algn="ctr">
              <a:spcBef>
                <a:spcPts val="1600"/>
              </a:spcBef>
              <a:defRPr sz="2800" b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  <a:cs typeface="+mn-cs"/>
                <a:sym typeface="Arial"/>
              </a:defRPr>
            </a:lvl1pPr>
          </a:lstStyle>
          <a:p>
            <a:pPr lvl="0">
              <a:defRPr sz="1800" b="0">
                <a:solidFill>
                  <a:srgbClr val="000000"/>
                </a:solidFill>
                <a:uFillTx/>
              </a:defRPr>
            </a:pPr>
            <a:r>
              <a:rPr sz="3000" dirty="0">
                <a:solidFill>
                  <a:schemeClr val="bg1"/>
                </a:solidFill>
              </a:rPr>
              <a:t>Course Sequence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EFF79B2-D81C-E046-BE0D-D0FF09CEA09A}"/>
              </a:ext>
            </a:extLst>
          </p:cNvPr>
          <p:cNvSpPr/>
          <p:nvPr/>
        </p:nvSpPr>
        <p:spPr>
          <a:xfrm>
            <a:off x="3376229" y="4043452"/>
            <a:ext cx="251909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Other stuff to know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BAD3540-BE27-1644-AC36-9D5DEF589D7F}"/>
              </a:ext>
            </a:extLst>
          </p:cNvPr>
          <p:cNvSpPr/>
          <p:nvPr/>
        </p:nvSpPr>
        <p:spPr>
          <a:xfrm>
            <a:off x="3176654" y="4869536"/>
            <a:ext cx="340734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Lab courses – 0.4 FTE</a:t>
            </a:r>
          </a:p>
          <a:p>
            <a:r>
              <a:rPr lang="en-US" b="1" dirty="0">
                <a:solidFill>
                  <a:schemeClr val="bg1"/>
                </a:solidFill>
              </a:rPr>
              <a:t>Section only courses – 0.25 FTE</a:t>
            </a:r>
          </a:p>
        </p:txBody>
      </p:sp>
    </p:spTree>
    <p:extLst>
      <p:ext uri="{BB962C8B-B14F-4D97-AF65-F5344CB8AC3E}">
        <p14:creationId xmlns:p14="http://schemas.microsoft.com/office/powerpoint/2010/main" val="351971330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CD8F2E8-7B5B-A343-AB43-25AC9D08CD1B}"/>
              </a:ext>
            </a:extLst>
          </p:cNvPr>
          <p:cNvSpPr/>
          <p:nvPr/>
        </p:nvSpPr>
        <p:spPr>
          <a:xfrm>
            <a:off x="2755490" y="699752"/>
            <a:ext cx="367049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 sz="1800" b="0">
                <a:solidFill>
                  <a:srgbClr val="000000"/>
                </a:solidFill>
                <a:uFillTx/>
              </a:defRPr>
            </a:pPr>
            <a:r>
              <a:rPr lang="en-US" sz="2400" dirty="0">
                <a:solidFill>
                  <a:schemeClr val="bg1"/>
                </a:solidFill>
              </a:rPr>
              <a:t>MCO Teaching Requirement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55C090A-B9DF-694E-B176-2EB4400C889E}"/>
              </a:ext>
            </a:extLst>
          </p:cNvPr>
          <p:cNvSpPr/>
          <p:nvPr/>
        </p:nvSpPr>
        <p:spPr>
          <a:xfrm>
            <a:off x="3435630" y="1612900"/>
            <a:ext cx="231021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8574">
              <a:buClr>
                <a:srgbClr val="FFFB00"/>
              </a:buClr>
              <a:buFont typeface="Arial"/>
              <a:defRPr sz="1800">
                <a:solidFill>
                  <a:srgbClr val="000000"/>
                </a:solidFill>
                <a:uFillTx/>
              </a:defRPr>
            </a:pPr>
            <a:r>
              <a:rPr lang="en-US" b="1" dirty="0">
                <a:solidFill>
                  <a:schemeClr val="bg1"/>
                </a:solidFill>
                <a:uFill>
                  <a:solidFill>
                    <a:srgbClr val="FFFB00"/>
                  </a:solidFill>
                </a:uFill>
                <a:sym typeface="Arial"/>
              </a:rPr>
              <a:t>Teach any one course</a:t>
            </a:r>
          </a:p>
        </p:txBody>
      </p:sp>
    </p:spTree>
    <p:extLst>
      <p:ext uri="{BB962C8B-B14F-4D97-AF65-F5344CB8AC3E}">
        <p14:creationId xmlns:p14="http://schemas.microsoft.com/office/powerpoint/2010/main" val="3086973093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53">
            <a:extLst>
              <a:ext uri="{FF2B5EF4-FFF2-40B4-BE49-F238E27FC236}">
                <a16:creationId xmlns:a16="http://schemas.microsoft.com/office/drawing/2014/main" id="{8FA639CE-E5C4-FC45-AEEF-110B85F1B46B}"/>
              </a:ext>
            </a:extLst>
          </p:cNvPr>
          <p:cNvSpPr/>
          <p:nvPr/>
        </p:nvSpPr>
        <p:spPr>
          <a:xfrm>
            <a:off x="2321719" y="339328"/>
            <a:ext cx="4491633" cy="461665"/>
          </a:xfrm>
          <a:prstGeom prst="rect">
            <a:avLst/>
          </a:prstGeom>
          <a:ln w="12700">
            <a:miter lim="400000"/>
          </a:ln>
          <a:effectLst>
            <a:outerShdw blurRad="127000" dist="76200" dir="2700000" rotWithShape="0">
              <a:srgbClr val="000000">
                <a:alpha val="75000"/>
              </a:srgbClr>
            </a:outerShdw>
          </a:effectLst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algn="ctr">
              <a:spcBef>
                <a:spcPts val="1600"/>
              </a:spcBef>
              <a:defRPr sz="2800" b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  <a:cs typeface="+mn-cs"/>
                <a:sym typeface="Arial"/>
              </a:defRPr>
            </a:lvl1pPr>
          </a:lstStyle>
          <a:p>
            <a:pPr lvl="0">
              <a:defRPr sz="1800" b="0">
                <a:solidFill>
                  <a:srgbClr val="000000"/>
                </a:solidFill>
                <a:uFillTx/>
              </a:defRPr>
            </a:pPr>
            <a:r>
              <a:rPr lang="en-US" sz="3000" dirty="0">
                <a:solidFill>
                  <a:schemeClr val="bg1"/>
                </a:solidFill>
              </a:rPr>
              <a:t>What you need to do</a:t>
            </a:r>
            <a:endParaRPr sz="3000" dirty="0">
              <a:solidFill>
                <a:schemeClr val="bg1"/>
              </a:solidFill>
            </a:endParaRPr>
          </a:p>
        </p:txBody>
      </p:sp>
      <p:sp>
        <p:nvSpPr>
          <p:cNvPr id="7" name="Shape 55">
            <a:extLst>
              <a:ext uri="{FF2B5EF4-FFF2-40B4-BE49-F238E27FC236}">
                <a16:creationId xmlns:a16="http://schemas.microsoft.com/office/drawing/2014/main" id="{9E5480D7-B01B-4844-8E5B-4C9DFD946E68}"/>
              </a:ext>
            </a:extLst>
          </p:cNvPr>
          <p:cNvSpPr/>
          <p:nvPr/>
        </p:nvSpPr>
        <p:spPr>
          <a:xfrm>
            <a:off x="517922" y="1654669"/>
            <a:ext cx="7938492" cy="83099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0" tIns="0" rIns="0" bIns="0" numCol="1" anchor="t">
            <a:spAutoFit/>
          </a:bodyPr>
          <a:lstStyle>
            <a:lvl1pPr marL="0" indent="40640">
              <a:buClr>
                <a:srgbClr val="FFFB00"/>
              </a:buClr>
              <a:buFont typeface="Arial"/>
              <a:defRPr sz="2400" b="1">
                <a:solidFill>
                  <a:srgbClr val="FFFB00"/>
                </a:solidFill>
                <a:uFill>
                  <a:solidFill>
                    <a:srgbClr val="FFFB00"/>
                  </a:solidFill>
                </a:uFill>
                <a:latin typeface="+mn-lt"/>
                <a:ea typeface="+mn-ea"/>
                <a:cs typeface="+mn-cs"/>
                <a:sym typeface="Arial"/>
              </a:defRPr>
            </a:lvl1pPr>
          </a:lstStyle>
          <a:p>
            <a:pPr lvl="0">
              <a:defRPr sz="1800" b="0">
                <a:solidFill>
                  <a:srgbClr val="000000"/>
                </a:solidFill>
                <a:uFillTx/>
              </a:defRPr>
            </a:pPr>
            <a:r>
              <a:rPr lang="en-US" sz="1800" dirty="0">
                <a:solidFill>
                  <a:schemeClr val="bg1"/>
                </a:solidFill>
              </a:rPr>
              <a:t>Email the course preceptor/instructor/instructor’s assistant to express interest/learn about the course/apply</a:t>
            </a:r>
          </a:p>
          <a:p>
            <a:pPr lvl="0">
              <a:defRPr sz="1800" b="0">
                <a:solidFill>
                  <a:srgbClr val="000000"/>
                </a:solidFill>
                <a:uFillTx/>
              </a:defRPr>
            </a:pPr>
            <a:r>
              <a:rPr lang="en-US" sz="1800" dirty="0">
                <a:solidFill>
                  <a:schemeClr val="bg1"/>
                </a:solidFill>
              </a:rPr>
              <a:t>	- Submit completed TF application form to Katie</a:t>
            </a: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69C9FE0A-E39F-4D49-8587-66A80123874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8900353"/>
              </p:ext>
            </p:extLst>
          </p:nvPr>
        </p:nvGraphicFramePr>
        <p:xfrm>
          <a:off x="155191" y="3316662"/>
          <a:ext cx="8814637" cy="2865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42305">
                  <a:extLst>
                    <a:ext uri="{9D8B030D-6E8A-4147-A177-3AD203B41FA5}">
                      <a16:colId xmlns:a16="http://schemas.microsoft.com/office/drawing/2014/main" val="1975975513"/>
                    </a:ext>
                  </a:extLst>
                </a:gridCol>
                <a:gridCol w="4171164">
                  <a:extLst>
                    <a:ext uri="{9D8B030D-6E8A-4147-A177-3AD203B41FA5}">
                      <a16:colId xmlns:a16="http://schemas.microsoft.com/office/drawing/2014/main" val="3148745163"/>
                    </a:ext>
                  </a:extLst>
                </a:gridCol>
                <a:gridCol w="3301168">
                  <a:extLst>
                    <a:ext uri="{9D8B030D-6E8A-4147-A177-3AD203B41FA5}">
                      <a16:colId xmlns:a16="http://schemas.microsoft.com/office/drawing/2014/main" val="324218620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Course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Preceptor/instructor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Email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0115552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LS1a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0" i="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Sien</a:t>
                      </a:r>
                      <a:r>
                        <a:rPr lang="en-US" sz="18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Verschave</a:t>
                      </a:r>
                      <a:endParaRPr lang="en-US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2"/>
                        </a:rPr>
                        <a:t>sien_verschave@fas.harvard.edu</a:t>
                      </a:r>
                      <a:endParaRPr lang="en-US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870108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LS1b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0" dirty="0"/>
                        <a:t>Annie Park/Nava </a:t>
                      </a:r>
                      <a:r>
                        <a:rPr lang="en-US" b="0" dirty="0" err="1"/>
                        <a:t>Gharaei</a:t>
                      </a:r>
                      <a:endParaRPr lang="en-US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hlinkClick r:id="rId3"/>
                        </a:rPr>
                        <a:t>anniepark@fas.harvard.edu</a:t>
                      </a:r>
                      <a:r>
                        <a:rPr lang="en-US" b="0" dirty="0"/>
                        <a:t>/</a:t>
                      </a:r>
                      <a:r>
                        <a:rPr lang="en-US" dirty="0">
                          <a:hlinkClick r:id="rId4"/>
                        </a:rPr>
                        <a:t>ngharaei@fas.harvard.edu</a:t>
                      </a:r>
                      <a:endParaRPr lang="en-US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9967962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MCB 60/68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Michel </a:t>
                      </a:r>
                      <a:r>
                        <a:rPr lang="en-US" dirty="0" err="1"/>
                        <a:t>Becuwe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hlinkClick r:id="rId5"/>
                        </a:rPr>
                        <a:t>becuwe@fas.harvard.edu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9367438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MCB 80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Katie Quast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>
                          <a:hlinkClick r:id="rId6"/>
                        </a:rPr>
                        <a:t>kquast@fas.harvard.edu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6820774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MCB 65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Monique Brewster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>
                          <a:hlinkClick r:id="rId7"/>
                        </a:rPr>
                        <a:t>mbrewst@g.harvard.edu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3105578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MCB 63/64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Jessica Liu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hlinkClick r:id="rId8"/>
                        </a:rPr>
                        <a:t>liu9@g.harvard.edu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361531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90638451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Shape 68"/>
          <p:cNvSpPr/>
          <p:nvPr/>
        </p:nvSpPr>
        <p:spPr>
          <a:xfrm>
            <a:off x="2787570" y="276821"/>
            <a:ext cx="3568862" cy="4616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0" tIns="0" rIns="0" bIns="0">
            <a:spAutoFit/>
          </a:bodyPr>
          <a:lstStyle>
            <a:lvl1pPr algn="ctr">
              <a:spcBef>
                <a:spcPts val="1600"/>
              </a:spcBef>
              <a:defRPr sz="2800" b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  <a:cs typeface="+mn-cs"/>
                <a:sym typeface="Arial"/>
              </a:defRPr>
            </a:lvl1pPr>
          </a:lstStyle>
          <a:p>
            <a:pPr lvl="0">
              <a:defRPr sz="1800" b="0">
                <a:solidFill>
                  <a:srgbClr val="000000"/>
                </a:solidFill>
                <a:uFillTx/>
              </a:defRPr>
            </a:pPr>
            <a:r>
              <a:rPr sz="3000" dirty="0">
                <a:solidFill>
                  <a:schemeClr val="bg1"/>
                </a:solidFill>
              </a:rPr>
              <a:t>G1 Teaching Workshop</a:t>
            </a:r>
          </a:p>
        </p:txBody>
      </p:sp>
      <p:sp>
        <p:nvSpPr>
          <p:cNvPr id="69" name="Shape 69"/>
          <p:cNvSpPr/>
          <p:nvPr/>
        </p:nvSpPr>
        <p:spPr>
          <a:xfrm>
            <a:off x="357187" y="1307774"/>
            <a:ext cx="5161974" cy="38586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62508" tIns="62508" rIns="62508" bIns="62508">
            <a:spAutoFit/>
          </a:bodyPr>
          <a:lstStyle/>
          <a:p>
            <a:pPr marL="0" lvl="1">
              <a:buClr>
                <a:srgbClr val="FFFB00"/>
              </a:buClr>
              <a:buFont typeface="Arial"/>
              <a:defRPr sz="1800">
                <a:solidFill>
                  <a:srgbClr val="000000"/>
                </a:solidFill>
                <a:uFillTx/>
              </a:defRPr>
            </a:pPr>
            <a:r>
              <a:rPr sz="1687" b="1" dirty="0">
                <a:solidFill>
                  <a:schemeClr val="bg1"/>
                </a:solidFill>
                <a:uFill>
                  <a:solidFill>
                    <a:srgbClr val="FFFB00"/>
                  </a:solidFill>
                </a:uFill>
                <a:sym typeface="Arial"/>
              </a:rPr>
              <a:t>A two-day workshop designed to prepare you to teach</a:t>
            </a:r>
          </a:p>
        </p:txBody>
      </p:sp>
      <p:sp>
        <p:nvSpPr>
          <p:cNvPr id="70" name="Shape 70"/>
          <p:cNvSpPr/>
          <p:nvPr/>
        </p:nvSpPr>
        <p:spPr>
          <a:xfrm>
            <a:off x="910828" y="3602955"/>
            <a:ext cx="3024674" cy="12981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0" tIns="0" rIns="0" bIns="0">
            <a:spAutoFit/>
          </a:bodyPr>
          <a:lstStyle/>
          <a:p>
            <a:pPr marL="0" lvl="1">
              <a:buClr>
                <a:srgbClr val="FFFB00"/>
              </a:buClr>
              <a:buFont typeface="Arial"/>
              <a:defRPr sz="1800">
                <a:solidFill>
                  <a:srgbClr val="000000"/>
                </a:solidFill>
                <a:uFillTx/>
              </a:defRPr>
            </a:pPr>
            <a:r>
              <a:rPr sz="1687" b="1" dirty="0">
                <a:solidFill>
                  <a:schemeClr val="bg1"/>
                </a:solidFill>
                <a:uFill>
                  <a:solidFill>
                    <a:srgbClr val="FFFB00"/>
                  </a:solidFill>
                </a:uFill>
                <a:sym typeface="Arial"/>
              </a:rPr>
              <a:t>Interactive sessions on: </a:t>
            </a:r>
          </a:p>
          <a:p>
            <a:pPr marL="0" lvl="2">
              <a:buClr>
                <a:srgbClr val="FFFB00"/>
              </a:buClr>
              <a:buFont typeface="Arial"/>
              <a:defRPr sz="1800">
                <a:solidFill>
                  <a:srgbClr val="000000"/>
                </a:solidFill>
                <a:uFillTx/>
              </a:defRPr>
            </a:pPr>
            <a:r>
              <a:rPr sz="1687" b="1" dirty="0">
                <a:solidFill>
                  <a:schemeClr val="bg1"/>
                </a:solidFill>
                <a:uFill>
                  <a:solidFill>
                    <a:srgbClr val="FFFB00"/>
                  </a:solidFill>
                </a:uFill>
                <a:sym typeface="Arial"/>
              </a:rPr>
              <a:t>Active Learning</a:t>
            </a:r>
          </a:p>
          <a:p>
            <a:pPr marL="0" lvl="2">
              <a:buClr>
                <a:srgbClr val="FFFB00"/>
              </a:buClr>
              <a:buFont typeface="Arial"/>
              <a:defRPr sz="1800">
                <a:solidFill>
                  <a:srgbClr val="000000"/>
                </a:solidFill>
                <a:uFillTx/>
              </a:defRPr>
            </a:pPr>
            <a:r>
              <a:rPr sz="1687" b="1" dirty="0">
                <a:solidFill>
                  <a:schemeClr val="bg1"/>
                </a:solidFill>
                <a:uFill>
                  <a:solidFill>
                    <a:srgbClr val="FFFB00"/>
                  </a:solidFill>
                </a:uFill>
                <a:sym typeface="Arial"/>
              </a:rPr>
              <a:t>Assessment and Grading</a:t>
            </a:r>
          </a:p>
          <a:p>
            <a:pPr marL="0" lvl="2">
              <a:buClr>
                <a:srgbClr val="FFFB00"/>
              </a:buClr>
              <a:buFont typeface="Arial"/>
              <a:defRPr sz="1800">
                <a:solidFill>
                  <a:srgbClr val="000000"/>
                </a:solidFill>
                <a:uFillTx/>
              </a:defRPr>
            </a:pPr>
            <a:r>
              <a:rPr sz="1687" b="1" dirty="0">
                <a:solidFill>
                  <a:schemeClr val="bg1"/>
                </a:solidFill>
                <a:uFill>
                  <a:solidFill>
                    <a:srgbClr val="FFFB00"/>
                  </a:solidFill>
                </a:uFill>
                <a:sym typeface="Arial"/>
              </a:rPr>
              <a:t>Inclusive Teaching</a:t>
            </a:r>
            <a:endParaRPr lang="en-US" sz="1687" b="1" dirty="0">
              <a:solidFill>
                <a:schemeClr val="bg1"/>
              </a:solidFill>
              <a:uFill>
                <a:solidFill>
                  <a:srgbClr val="FFFB00"/>
                </a:solidFill>
              </a:uFill>
              <a:sym typeface="Arial"/>
            </a:endParaRPr>
          </a:p>
          <a:p>
            <a:pPr marL="0" lvl="2">
              <a:buClr>
                <a:srgbClr val="FFFB00"/>
              </a:buClr>
              <a:buFont typeface="Arial"/>
              <a:defRPr sz="1800">
                <a:solidFill>
                  <a:srgbClr val="000000"/>
                </a:solidFill>
                <a:uFillTx/>
              </a:defRPr>
            </a:pPr>
            <a:r>
              <a:rPr lang="en-US" sz="1687" b="1" dirty="0">
                <a:solidFill>
                  <a:schemeClr val="bg1"/>
                </a:solidFill>
                <a:uFill>
                  <a:solidFill>
                    <a:srgbClr val="FFFB00"/>
                  </a:solidFill>
                </a:uFill>
                <a:sym typeface="Arial"/>
              </a:rPr>
              <a:t>Practical Tips for Teaching Section</a:t>
            </a:r>
            <a:endParaRPr sz="1687" b="1" dirty="0">
              <a:solidFill>
                <a:schemeClr val="bg1"/>
              </a:solidFill>
              <a:uFill>
                <a:solidFill>
                  <a:srgbClr val="FFFB00"/>
                </a:solidFill>
              </a:uFill>
              <a:sym typeface="Arial"/>
            </a:endParaRPr>
          </a:p>
        </p:txBody>
      </p:sp>
      <p:sp>
        <p:nvSpPr>
          <p:cNvPr id="71" name="Shape 71"/>
          <p:cNvSpPr/>
          <p:nvPr/>
        </p:nvSpPr>
        <p:spPr>
          <a:xfrm>
            <a:off x="5075324" y="3956642"/>
            <a:ext cx="3500438" cy="2596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marL="0" lvl="2">
              <a:buClr>
                <a:srgbClr val="FFFB00"/>
              </a:buClr>
              <a:buFont typeface="Arial"/>
              <a:defRPr sz="1800">
                <a:solidFill>
                  <a:srgbClr val="000000"/>
                </a:solidFill>
                <a:uFillTx/>
              </a:defRPr>
            </a:pPr>
            <a:r>
              <a:rPr sz="1687" b="1" dirty="0">
                <a:solidFill>
                  <a:schemeClr val="bg1"/>
                </a:solidFill>
                <a:uFill>
                  <a:solidFill>
                    <a:srgbClr val="FFFB00"/>
                  </a:solidFill>
                </a:uFill>
                <a:sym typeface="Arial"/>
              </a:rPr>
              <a:t>Practice Teaching</a:t>
            </a:r>
          </a:p>
        </p:txBody>
      </p:sp>
      <p:sp>
        <p:nvSpPr>
          <p:cNvPr id="73" name="Shape 73"/>
          <p:cNvSpPr/>
          <p:nvPr/>
        </p:nvSpPr>
        <p:spPr>
          <a:xfrm>
            <a:off x="357188" y="3138612"/>
            <a:ext cx="1969193" cy="2596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0" tIns="0" rIns="0" bIns="0">
            <a:spAutoFit/>
          </a:bodyPr>
          <a:lstStyle/>
          <a:p>
            <a:pPr marL="0" lvl="1">
              <a:buClr>
                <a:srgbClr val="FFFB00"/>
              </a:buClr>
              <a:buFont typeface="Arial"/>
              <a:defRPr sz="1800">
                <a:solidFill>
                  <a:srgbClr val="000000"/>
                </a:solidFill>
                <a:uFillTx/>
              </a:defRPr>
            </a:pPr>
            <a:r>
              <a:rPr sz="1687" b="1" dirty="0">
                <a:solidFill>
                  <a:schemeClr val="bg1"/>
                </a:solidFill>
                <a:uFill>
                  <a:solidFill>
                    <a:srgbClr val="FFFB00"/>
                  </a:solidFill>
                </a:uFill>
                <a:sym typeface="Arial"/>
              </a:rPr>
              <a:t>Workshop consists of:</a:t>
            </a:r>
          </a:p>
        </p:txBody>
      </p:sp>
      <p:sp>
        <p:nvSpPr>
          <p:cNvPr id="8" name="Shape 69">
            <a:extLst>
              <a:ext uri="{FF2B5EF4-FFF2-40B4-BE49-F238E27FC236}">
                <a16:creationId xmlns:a16="http://schemas.microsoft.com/office/drawing/2014/main" id="{BB0B728D-6EB7-FC42-8E7D-4CA9411FC456}"/>
              </a:ext>
            </a:extLst>
          </p:cNvPr>
          <p:cNvSpPr/>
          <p:nvPr/>
        </p:nvSpPr>
        <p:spPr>
          <a:xfrm>
            <a:off x="3922803" y="5105787"/>
            <a:ext cx="1293223" cy="95723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62508" tIns="62508" rIns="62508" bIns="62508">
            <a:spAutoFit/>
          </a:bodyPr>
          <a:lstStyle/>
          <a:p>
            <a:pPr marL="0" lvl="1">
              <a:buClr>
                <a:srgbClr val="FFFB00"/>
              </a:buClr>
              <a:buFont typeface="Arial"/>
              <a:defRPr sz="1800">
                <a:solidFill>
                  <a:srgbClr val="000000"/>
                </a:solidFill>
                <a:uFillTx/>
              </a:defRPr>
            </a:pPr>
            <a:r>
              <a:rPr lang="en-US" sz="5400" b="1" dirty="0">
                <a:solidFill>
                  <a:schemeClr val="bg1"/>
                </a:solidFill>
                <a:uFill>
                  <a:solidFill>
                    <a:srgbClr val="FFFB00"/>
                  </a:solidFill>
                </a:uFill>
                <a:sym typeface="Arial"/>
              </a:rPr>
              <a:t>TBD</a:t>
            </a:r>
            <a:endParaRPr sz="5400" b="1" dirty="0">
              <a:solidFill>
                <a:schemeClr val="bg1"/>
              </a:solidFill>
              <a:uFill>
                <a:solidFill>
                  <a:srgbClr val="FFFB00"/>
                </a:solidFill>
              </a:uFill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4463865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AB14D9CC88ED04CA1908E451C3BF337" ma:contentTypeVersion="11" ma:contentTypeDescription="Create a new document." ma:contentTypeScope="" ma:versionID="111240eb20cd3ebdee1143fee3f5e8ae">
  <xsd:schema xmlns:xsd="http://www.w3.org/2001/XMLSchema" xmlns:xs="http://www.w3.org/2001/XMLSchema" xmlns:p="http://schemas.microsoft.com/office/2006/metadata/properties" xmlns:ns2="faeaca5d-eab8-4f03-b09c-abacd607d3c1" xmlns:ns3="ec6e35a9-d952-4c91-ba0f-174cbb9b5f97" targetNamespace="http://schemas.microsoft.com/office/2006/metadata/properties" ma:root="true" ma:fieldsID="aa988c860212eecfa90d7538b2e2c727" ns2:_="" ns3:_="">
    <xsd:import namespace="faeaca5d-eab8-4f03-b09c-abacd607d3c1"/>
    <xsd:import namespace="ec6e35a9-d952-4c91-ba0f-174cbb9b5f9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aeaca5d-eab8-4f03-b09c-abacd607d3c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c6e35a9-d952-4c91-ba0f-174cbb9b5f97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34086ECF-FCE9-4E18-9130-893655D41F5A}"/>
</file>

<file path=customXml/itemProps2.xml><?xml version="1.0" encoding="utf-8"?>
<ds:datastoreItem xmlns:ds="http://schemas.openxmlformats.org/officeDocument/2006/customXml" ds:itemID="{7AC133F4-2775-41E9-8726-400D0D6A50E0}"/>
</file>

<file path=customXml/itemProps3.xml><?xml version="1.0" encoding="utf-8"?>
<ds:datastoreItem xmlns:ds="http://schemas.openxmlformats.org/officeDocument/2006/customXml" ds:itemID="{C07C94D8-D884-4B5A-8468-FC7D9C4C06FE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7192</TotalTime>
  <Words>276</Words>
  <Application>Microsoft Macintosh PowerPoint</Application>
  <PresentationFormat>On-screen Show (4:3)</PresentationFormat>
  <Paragraphs>71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Helvetica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Martin Samuels</dc:creator>
  <cp:lastModifiedBy>Mao, Dominic M</cp:lastModifiedBy>
  <cp:revision>70</cp:revision>
  <dcterms:created xsi:type="dcterms:W3CDTF">2017-04-05T13:40:11Z</dcterms:created>
  <dcterms:modified xsi:type="dcterms:W3CDTF">2021-03-23T13:23:11Z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0x010100CAB14D9CC88ED04CA1908E451C3BF337</vt:lpwstr>
  </property>
</Properties>
</file>